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6" r:id="rId4"/>
    <p:sldId id="293" r:id="rId5"/>
    <p:sldId id="275" r:id="rId6"/>
    <p:sldId id="271" r:id="rId7"/>
    <p:sldId id="278" r:id="rId8"/>
    <p:sldId id="272" r:id="rId9"/>
    <p:sldId id="259" r:id="rId10"/>
    <p:sldId id="279" r:id="rId11"/>
    <p:sldId id="262" r:id="rId12"/>
    <p:sldId id="297" r:id="rId13"/>
    <p:sldId id="261" r:id="rId14"/>
    <p:sldId id="273" r:id="rId15"/>
    <p:sldId id="263" r:id="rId16"/>
    <p:sldId id="281" r:id="rId17"/>
    <p:sldId id="265" r:id="rId18"/>
    <p:sldId id="280" r:id="rId19"/>
    <p:sldId id="266" r:id="rId20"/>
    <p:sldId id="264" r:id="rId21"/>
    <p:sldId id="300" r:id="rId22"/>
    <p:sldId id="301" r:id="rId23"/>
    <p:sldId id="268" r:id="rId24"/>
    <p:sldId id="295" r:id="rId25"/>
    <p:sldId id="267" r:id="rId26"/>
    <p:sldId id="269" r:id="rId27"/>
    <p:sldId id="270" r:id="rId28"/>
    <p:sldId id="282" r:id="rId29"/>
    <p:sldId id="283" r:id="rId30"/>
    <p:sldId id="298" r:id="rId31"/>
    <p:sldId id="286" r:id="rId32"/>
    <p:sldId id="291" r:id="rId33"/>
    <p:sldId id="285" r:id="rId34"/>
    <p:sldId id="287" r:id="rId35"/>
    <p:sldId id="288" r:id="rId36"/>
    <p:sldId id="284" r:id="rId37"/>
    <p:sldId id="299" r:id="rId38"/>
    <p:sldId id="289" r:id="rId39"/>
    <p:sldId id="302" r:id="rId40"/>
    <p:sldId id="294" r:id="rId41"/>
    <p:sldId id="290" r:id="rId42"/>
    <p:sldId id="292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88920"/>
  </p:normalViewPr>
  <p:slideViewPr>
    <p:cSldViewPr snapToGrid="0" snapToObjects="1">
      <p:cViewPr varScale="1">
        <p:scale>
          <a:sx n="85" d="100"/>
          <a:sy n="85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B2461-A272-134E-B127-E893D7D04D54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931CB-199B-C14A-A416-D93215DF97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3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打字成为比不可少的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某些场景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510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用户到底是不是在打</a:t>
            </a:r>
            <a:r>
              <a:rPr kumimoji="1" lang="en-US" altLang="zh-CN" dirty="0" smtClean="0"/>
              <a:t>QWERYY</a:t>
            </a:r>
            <a:r>
              <a:rPr kumimoji="1" lang="zh-CN" altLang="en-US" dirty="0" smtClean="0"/>
              <a:t>上打？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68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91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19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绝对位置吗？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254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对于相对模型，同样可以拟合一个键盘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493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两个变量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0166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40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629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2955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22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视觉受限</a:t>
            </a:r>
            <a:endParaRPr kumimoji="1" lang="en-US" altLang="zh-CN" dirty="0" smtClean="0"/>
          </a:p>
          <a:p>
            <a:r>
              <a:rPr kumimoji="1" lang="zh-CN" altLang="en-US" dirty="0" smtClean="0"/>
              <a:t>盲输入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34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71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触摸屏已经成为标准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04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97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662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研究盲打这个问题本身很难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设想场景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860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09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</a:t>
            </a:r>
            <a:r>
              <a:rPr kumimoji="1" lang="en-US" altLang="zh-CN" dirty="0" err="1" smtClean="0"/>
              <a:t>MacKenzie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8615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31CB-199B-C14A-A416-D93215DF97F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85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51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61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6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25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520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811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41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427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669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20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D79A0-AA3F-2849-A35B-3F3E7E22AD0B}" type="datetimeFigureOut">
              <a:rPr kumimoji="1" lang="zh-CN" altLang="en-US" smtClean="0"/>
              <a:t>2017/7/25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59466-471E-D940-B4E3-93CECD36D2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305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3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351.png"/><Relationship Id="rId7" Type="http://schemas.openxmlformats.org/officeDocument/2006/relationships/image" Target="../media/image340.png"/><Relationship Id="rId8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4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Relationship Id="rId3" Type="http://schemas.openxmlformats.org/officeDocument/2006/relationships/image" Target="../media/image5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9594" y="1058334"/>
            <a:ext cx="106979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i="0" dirty="0" err="1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BlindType</a:t>
            </a:r>
            <a:endParaRPr lang="en-US" altLang="zh-CN" sz="3600" b="1" i="0" dirty="0"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sz="3600" b="1" i="0" dirty="0">
                <a:solidFill>
                  <a:srgbClr val="000000"/>
                </a:solidFill>
                <a:effectLst/>
                <a:ea typeface="Arial" charset="0"/>
                <a:cs typeface="Arial" charset="0"/>
              </a:rPr>
              <a:t>Eyes-Free Text Entry on Handheld Touchpad by Leveraging Thumb's Muscle Memory</a:t>
            </a:r>
          </a:p>
        </p:txBody>
      </p:sp>
      <p:sp>
        <p:nvSpPr>
          <p:cNvPr id="5" name="矩形 4"/>
          <p:cNvSpPr/>
          <p:nvPr/>
        </p:nvSpPr>
        <p:spPr>
          <a:xfrm>
            <a:off x="619594" y="3999874"/>
            <a:ext cx="7732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Yiqin</a:t>
            </a:r>
            <a:r>
              <a:rPr lang="zh-CN" altLang="en-US" sz="2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Lu, Chun Yu, Xin Yi, </a:t>
            </a:r>
            <a:r>
              <a:rPr lang="en-US" altLang="zh-CN" sz="2400" dirty="0" err="1">
                <a:effectLst/>
                <a:latin typeface="Times New Roman" charset="0"/>
                <a:ea typeface="Times New Roman" charset="0"/>
                <a:cs typeface="Times New Roman" charset="0"/>
              </a:rPr>
              <a:t>Yuanchun</a:t>
            </a:r>
            <a:r>
              <a:rPr lang="en-US" altLang="zh-CN" sz="2400" dirty="0">
                <a:effectLst/>
                <a:latin typeface="Times New Roman" charset="0"/>
                <a:ea typeface="Times New Roman" charset="0"/>
                <a:cs typeface="Times New Roman" charset="0"/>
              </a:rPr>
              <a:t> Shi,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err="1">
                <a:latin typeface="Times New Roman" charset="0"/>
                <a:ea typeface="Times New Roman" charset="0"/>
                <a:cs typeface="Times New Roman" charset="0"/>
              </a:rPr>
              <a:t>Shengdong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Zhao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53" y="5741087"/>
            <a:ext cx="2425700" cy="76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16" y="5741087"/>
            <a:ext cx="3798653" cy="72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31C226F-E182-4EBC-B2CA-91B52082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78" y="185078"/>
            <a:ext cx="4311880" cy="32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79E0260-FE41-4C6B-A822-5246BD984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1"/>
          <a:stretch/>
        </p:blipFill>
        <p:spPr>
          <a:xfrm>
            <a:off x="7463478" y="3425078"/>
            <a:ext cx="4311880" cy="32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1A533AF-18AE-46D8-94F8-52CE7CA8B6C5}"/>
              </a:ext>
            </a:extLst>
          </p:cNvPr>
          <p:cNvSpPr/>
          <p:nvPr/>
        </p:nvSpPr>
        <p:spPr>
          <a:xfrm>
            <a:off x="10172506" y="2591221"/>
            <a:ext cx="1317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ea typeface="Gill Sans Ultra Bold" charset="0"/>
                <a:cs typeface="Gill Sans Ultra Bold" charset="0"/>
              </a:rPr>
              <a:t>Public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DB4EE51-EF7A-4953-93D1-68078AE29A2A}"/>
              </a:ext>
            </a:extLst>
          </p:cNvPr>
          <p:cNvSpPr/>
          <p:nvPr/>
        </p:nvSpPr>
        <p:spPr>
          <a:xfrm>
            <a:off x="10172506" y="3620068"/>
            <a:ext cx="1475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ea typeface="Gill Sans Ultra Bold" charset="0"/>
                <a:cs typeface="Gill Sans Ultra Bold" charset="0"/>
              </a:rPr>
              <a:t>Private</a:t>
            </a:r>
            <a:endParaRPr lang="zh-CN" altLang="en-US" sz="32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51522" y="553702"/>
            <a:ext cx="851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Can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people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type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eyes-freely?</a:t>
            </a:r>
            <a:endParaRPr kumimoji="1" lang="zh-CN" altLang="en-US" sz="40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969EAA08-2430-45B5-8B91-D582638C9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1" y="1740813"/>
            <a:ext cx="3962400" cy="43639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87450">
            <a:off x="4428018" y="3644432"/>
            <a:ext cx="1931379" cy="309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068" cy="6879200"/>
          </a:xfrm>
          <a:prstGeom prst="rect">
            <a:avLst/>
          </a:prstGeom>
        </p:spPr>
      </p:pic>
      <p:sp>
        <p:nvSpPr>
          <p:cNvPr id="6" name="十角星 5"/>
          <p:cNvSpPr/>
          <p:nvPr/>
        </p:nvSpPr>
        <p:spPr>
          <a:xfrm>
            <a:off x="9508219" y="344714"/>
            <a:ext cx="2191658" cy="2191658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</a:p>
          <a:p>
            <a:pPr algn="ctr"/>
            <a:r>
              <a:rPr kumimoji="1" lang="en-US" altLang="zh-CN" sz="60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60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938A382-3547-4B00-BA43-4131B38B6519}"/>
              </a:ext>
            </a:extLst>
          </p:cNvPr>
          <p:cNvSpPr txBox="1"/>
          <p:nvPr/>
        </p:nvSpPr>
        <p:spPr>
          <a:xfrm>
            <a:off x="6171567" y="5266027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Collecting</a:t>
            </a:r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Data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4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角星 3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2032" y="468864"/>
            <a:ext cx="618470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Goal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Collecting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ea typeface="Arial" charset="0"/>
                <a:cs typeface="Arial" charset="0"/>
              </a:rPr>
              <a:t>u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sers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eyes-free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ea typeface="Arial" charset="0"/>
                <a:cs typeface="Arial" charset="0"/>
              </a:rPr>
              <a:t>t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yping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ea typeface="Arial" charset="0"/>
                <a:cs typeface="Arial" charset="0"/>
              </a:rPr>
              <a:t>d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ata</a:t>
            </a:r>
            <a:endParaRPr kumimoji="1" lang="en-US" altLang="zh-CN" sz="2800" dirty="0" smtClean="0"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Participant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	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12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(11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males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and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1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female)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Task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Finish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150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phrases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eyes-freely</a:t>
            </a:r>
            <a:endParaRPr kumimoji="1" lang="en-US" altLang="zh-CN" sz="2800" dirty="0" smtClean="0"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Design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endParaRPr kumimoji="1" lang="en-US" altLang="zh-CN" sz="2800" dirty="0" smtClean="0"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Mock-up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system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Display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always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correct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characters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Encourage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users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to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correct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errors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No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ea typeface="Arial" charset="0"/>
                <a:cs typeface="Arial" charset="0"/>
              </a:rPr>
              <a:t>visual</a:t>
            </a:r>
            <a:r>
              <a:rPr kumimoji="1" lang="zh-CN" altLang="en-US" sz="2400" dirty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ea typeface="Arial" charset="0"/>
                <a:cs typeface="Arial" charset="0"/>
              </a:rPr>
              <a:t>point</a:t>
            </a:r>
            <a:r>
              <a:rPr kumimoji="1" lang="zh-CN" altLang="en-US" sz="2400" dirty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feedback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on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TV</a:t>
            </a:r>
            <a:endParaRPr kumimoji="1" lang="en-US" altLang="zh-CN" sz="2400" dirty="0"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No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feedback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on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touchpad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462" y="2178908"/>
            <a:ext cx="5840492" cy="4387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4F1B0EC-B9D7-4BD0-91A5-654BD63A7835}"/>
              </a:ext>
            </a:extLst>
          </p:cNvPr>
          <p:cNvSpPr txBox="1"/>
          <p:nvPr/>
        </p:nvSpPr>
        <p:spPr>
          <a:xfrm>
            <a:off x="0" y="6566068"/>
            <a:ext cx="1204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[1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I.S.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MacKenzie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R.W.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err="1" smtClean="0">
                <a:latin typeface="Times New Roman" charset="0"/>
                <a:ea typeface="Times New Roman" charset="0"/>
                <a:cs typeface="Times New Roman" charset="0"/>
              </a:rPr>
              <a:t>Soukore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.2003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Sets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Evaluating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Text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Entry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Techniques.</a:t>
            </a:r>
            <a:r>
              <a:rPr lang="zh-CN" alt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1200" dirty="0">
                <a:latin typeface="Times New Roman" charset="0"/>
                <a:ea typeface="Times New Roman" charset="0"/>
                <a:cs typeface="Times New Roman" charset="0"/>
              </a:rPr>
              <a:t>CHI EA ’03</a:t>
            </a:r>
            <a:r>
              <a:rPr lang="en-US" altLang="zh-CN" sz="12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CN" sz="12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十角星 2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970" y="-155164"/>
            <a:ext cx="6999440" cy="68597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727762" y="5557687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Typing</a:t>
            </a:r>
            <a:endParaRPr lang="zh-CN" alt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1428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5970" y="-155164"/>
            <a:ext cx="6999440" cy="6859731"/>
          </a:xfrm>
          <a:prstGeom prst="rect">
            <a:avLst/>
          </a:prstGeom>
        </p:spPr>
      </p:pic>
      <p:sp>
        <p:nvSpPr>
          <p:cNvPr id="3" name="十角星 2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1CA0644-4364-4B4A-876E-9B6ADCB3D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59" y="3564803"/>
            <a:ext cx="5848350" cy="18383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4F1B0EC-B9D7-4BD0-91A5-654BD63A7835}"/>
              </a:ext>
            </a:extLst>
          </p:cNvPr>
          <p:cNvSpPr txBox="1"/>
          <p:nvPr/>
        </p:nvSpPr>
        <p:spPr>
          <a:xfrm>
            <a:off x="0" y="6566068"/>
            <a:ext cx="1204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Azenkot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2012. Touch Behavior with Diﬀerent Postures on Soft Smartphone Keyboards.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MobileHCI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’12)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727762" y="5557687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Typing</a:t>
            </a:r>
            <a:endParaRPr lang="zh-CN" altLang="en-US" sz="3200" baseline="30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7439410" y="5557687"/>
            <a:ext cx="348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Eyes-Focus</a:t>
            </a:r>
            <a:r>
              <a:rPr lang="zh-CN" altLang="en-US" sz="32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Typing</a:t>
            </a:r>
            <a:endParaRPr lang="zh-CN" alt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9060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05486" cy="3368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1154243"/>
            <a:ext cx="5486400" cy="5376892"/>
          </a:xfrm>
          <a:prstGeom prst="rect">
            <a:avLst/>
          </a:prstGeom>
        </p:spPr>
      </p:pic>
      <p:sp>
        <p:nvSpPr>
          <p:cNvPr id="7" name="十角星 6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19086" y="3107300"/>
            <a:ext cx="3143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Standard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cs typeface="Times New Roman" panose="02020603050405020304" pitchFamily="18" charset="0"/>
              </a:rPr>
              <a:t>K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eyboard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240778" y="6132872"/>
            <a:ext cx="2446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User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cs typeface="Times New Roman" panose="02020603050405020304" pitchFamily="18" charset="0"/>
              </a:rPr>
              <a:t>K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eyboard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85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05486" cy="3368910"/>
          </a:xfrm>
          <a:prstGeom prst="rect">
            <a:avLst/>
          </a:prstGeom>
        </p:spPr>
      </p:pic>
      <p:sp>
        <p:nvSpPr>
          <p:cNvPr id="7" name="十角星 6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97632" y="4694210"/>
                <a:ext cx="5071388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mr-IN" altLang="zh-CN" sz="36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mr-IN" altLang="zh-CN" sz="36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36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36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 b="0" i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Size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CN" sz="36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 b="0" i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Offset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36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3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36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3600" b="0" i="1" smtClean="0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sz="3600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3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·</m:t>
                              </m:r>
                              <m:sSub>
                                <m:sSubPr>
                                  <m:ctrlPr>
                                    <a:rPr kumimoji="1" lang="en-US" altLang="zh-CN" sz="360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 b="0" i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ize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CN" sz="3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CN" sz="360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 b="0" i="0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O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CN" sz="360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ffset</m:t>
                                  </m:r>
                                </m:e>
                                <m:sub>
                                  <m:r>
                                    <a:rPr kumimoji="1" lang="en-US" altLang="zh-CN" sz="3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" y="4694210"/>
                <a:ext cx="5071388" cy="12357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1" y="1154243"/>
            <a:ext cx="5486400" cy="53768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19086" y="3107300"/>
            <a:ext cx="3143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Standard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Keyboard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8240778" y="6132872"/>
            <a:ext cx="2446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User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cs typeface="Times New Roman" panose="02020603050405020304" pitchFamily="18" charset="0"/>
              </a:rPr>
              <a:t>K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eyboard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24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十角星 10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0746"/>
              </p:ext>
            </p:extLst>
          </p:nvPr>
        </p:nvGraphicFramePr>
        <p:xfrm>
          <a:off x="1110652" y="524654"/>
          <a:ext cx="9997870" cy="2319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2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87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8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37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146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63807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Individual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Pooled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Axis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(0.57)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9.62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(2.04)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9.57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Offset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9.89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(3.86)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56.91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(6.49)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9.90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57.10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altLang="zh-CN" sz="2400" baseline="300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0.963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(0.023)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0.994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(0.005)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0.982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0.998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1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十角星 10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6" y="3004119"/>
            <a:ext cx="10680661" cy="3600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48936"/>
              </p:ext>
            </p:extLst>
          </p:nvPr>
        </p:nvGraphicFramePr>
        <p:xfrm>
          <a:off x="1110652" y="524654"/>
          <a:ext cx="9997870" cy="2319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2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87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86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337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146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63807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Individual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Pooled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Axis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(0.57)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9.62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(2.04)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9.57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Offset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9.89</a:t>
                      </a:r>
                      <a:r>
                        <a:rPr lang="zh-CN" altLang="en-US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(3.86)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56.91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(6.49)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9.90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57.10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38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altLang="zh-CN" sz="2400" baseline="30000" dirty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zh-CN" altLang="en-US" sz="24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0.963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(0.023)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0.994</a:t>
                      </a:r>
                      <a:r>
                        <a:rPr lang="zh-CN" altLang="en-US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(0.005)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0.982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0.998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898" y="-14514"/>
            <a:ext cx="4199176" cy="6858000"/>
          </a:xfrm>
          <a:prstGeom prst="rect">
            <a:avLst/>
          </a:prstGeom>
        </p:spPr>
      </p:pic>
      <p:sp>
        <p:nvSpPr>
          <p:cNvPr id="5" name="十角星 4"/>
          <p:cNvSpPr/>
          <p:nvPr/>
        </p:nvSpPr>
        <p:spPr>
          <a:xfrm>
            <a:off x="11034903" y="1211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4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1</a:t>
            </a:r>
            <a:endParaRPr kumimoji="1" lang="zh-CN" altLang="en-US" sz="3200" dirty="0">
              <a:solidFill>
                <a:schemeClr val="accent4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0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98"/>
            <a:ext cx="6607001" cy="39201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1022"/>
            <a:ext cx="5561351" cy="3111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70" y="1835456"/>
            <a:ext cx="7542585" cy="50375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5772" y="590179"/>
            <a:ext cx="553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How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to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input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text?</a:t>
            </a:r>
            <a:endParaRPr kumimoji="1" lang="en-US" altLang="zh-CN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2" y="2449893"/>
            <a:ext cx="7083459" cy="4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ample_remote">
            <a:hlinkClick r:id="" action="ppaction://media"/>
            <a:extLst>
              <a:ext uri="{FF2B5EF4-FFF2-40B4-BE49-F238E27FC236}">
                <a16:creationId xmlns:a16="http://schemas.microsoft.com/office/drawing/2014/main" xmlns="" id="{04064BB2-62BE-4EDD-9B79-2B90D7045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B41910F-65BA-4123-8361-9D87DF4AD126}"/>
              </a:ext>
            </a:extLst>
          </p:cNvPr>
          <p:cNvSpPr txBox="1"/>
          <p:nvPr/>
        </p:nvSpPr>
        <p:spPr>
          <a:xfrm>
            <a:off x="449705" y="1424549"/>
            <a:ext cx="63858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How</a:t>
            </a:r>
            <a:r>
              <a:rPr kumimoji="1" lang="zh-CN" alt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is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user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’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s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typing</a:t>
            </a:r>
          </a:p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behavior?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An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xample</a:t>
            </a:r>
            <a:endParaRPr lang="en-US" altLang="zh-CN" sz="4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4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sz="4800" dirty="0" smtClean="0">
                <a:cs typeface="Times New Roman" panose="02020603050405020304" pitchFamily="18" charset="0"/>
              </a:rPr>
              <a:t>I </a:t>
            </a:r>
            <a:r>
              <a:rPr lang="en-US" altLang="zh-CN" sz="4800" dirty="0">
                <a:cs typeface="Times New Roman" panose="02020603050405020304" pitchFamily="18" charset="0"/>
              </a:rPr>
              <a:t>skimmed through</a:t>
            </a:r>
          </a:p>
          <a:p>
            <a:r>
              <a:rPr lang="en-US" altLang="zh-CN" sz="4800" dirty="0">
                <a:cs typeface="Times New Roman" panose="02020603050405020304" pitchFamily="18" charset="0"/>
              </a:rPr>
              <a:t>your </a:t>
            </a:r>
            <a:r>
              <a:rPr lang="en-US" altLang="zh-CN" sz="4800" dirty="0" smtClean="0">
                <a:cs typeface="Times New Roman" panose="02020603050405020304" pitchFamily="18" charset="0"/>
              </a:rPr>
              <a:t>proposal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zh-CN" alt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2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5526"/>
          <a:stretch/>
        </p:blipFill>
        <p:spPr>
          <a:xfrm>
            <a:off x="0" y="2325466"/>
            <a:ext cx="12192000" cy="19370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E381F91-4599-445F-8B7C-48DED134B95F}"/>
              </a:ext>
            </a:extLst>
          </p:cNvPr>
          <p:cNvSpPr txBox="1"/>
          <p:nvPr/>
        </p:nvSpPr>
        <p:spPr>
          <a:xfrm>
            <a:off x="618233" y="772650"/>
            <a:ext cx="4581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Example</a:t>
            </a:r>
            <a:r>
              <a:rPr lang="en-US" altLang="zh-CN" sz="4800" dirty="0"/>
              <a:t>   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sz="4800" dirty="0" smtClean="0">
                <a:cs typeface="Times New Roman" panose="02020603050405020304" pitchFamily="18" charset="0"/>
              </a:rPr>
              <a:t>void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zh-CN" altLang="en-US" sz="4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5526"/>
          <a:stretch/>
        </p:blipFill>
        <p:spPr>
          <a:xfrm>
            <a:off x="0" y="2325466"/>
            <a:ext cx="12192000" cy="19370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4E381F91-4599-445F-8B7C-48DED134B95F}"/>
              </a:ext>
            </a:extLst>
          </p:cNvPr>
          <p:cNvSpPr txBox="1"/>
          <p:nvPr/>
        </p:nvSpPr>
        <p:spPr>
          <a:xfrm>
            <a:off x="618233" y="772650"/>
            <a:ext cx="4581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Example</a:t>
            </a:r>
            <a:r>
              <a:rPr lang="en-US" altLang="zh-CN" sz="4800" dirty="0"/>
              <a:t>   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sz="4800" dirty="0" smtClean="0">
                <a:cs typeface="Times New Roman" panose="02020603050405020304" pitchFamily="18" charset="0"/>
              </a:rPr>
              <a:t>void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zh-CN" altLang="en-US" sz="4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948563" y="4787381"/>
            <a:ext cx="10826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cs typeface="Times New Roman" panose="02020603050405020304" pitchFamily="18" charset="0"/>
              </a:rPr>
              <a:t>Does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position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user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sz="3600" dirty="0" smtClean="0">
                <a:ea typeface="Arial" charset="0"/>
                <a:cs typeface="Arial" charset="0"/>
              </a:rPr>
              <a:t>s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current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tap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refer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to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position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previous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tap?</a:t>
            </a:r>
            <a:endParaRPr lang="zh-CN" alt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21059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4415402-1B04-40B0-B649-450918D8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8228"/>
            <a:ext cx="12192000" cy="29098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E381F91-4599-445F-8B7C-48DED134B95F}"/>
              </a:ext>
            </a:extLst>
          </p:cNvPr>
          <p:cNvSpPr txBox="1"/>
          <p:nvPr/>
        </p:nvSpPr>
        <p:spPr>
          <a:xfrm>
            <a:off x="618233" y="772650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Example</a:t>
            </a:r>
            <a:r>
              <a:rPr lang="en-US" altLang="zh-CN" sz="4800" dirty="0"/>
              <a:t>   </a:t>
            </a:r>
            <a:r>
              <a:rPr lang="en-US" altLang="zh-CN" sz="48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sz="4800" dirty="0" smtClean="0">
                <a:cs typeface="Times New Roman" panose="02020603050405020304" pitchFamily="18" charset="0"/>
              </a:rPr>
              <a:t>acting</a:t>
            </a:r>
            <a:r>
              <a:rPr lang="en-US" altLang="zh-CN" sz="48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zh-CN" altLang="en-US" sz="4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80357"/>
              </p:ext>
            </p:extLst>
          </p:nvPr>
        </p:nvGraphicFramePr>
        <p:xfrm>
          <a:off x="735106" y="534200"/>
          <a:ext cx="10624498" cy="593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082"/>
                <a:gridCol w="1721224"/>
                <a:gridCol w="1810870"/>
                <a:gridCol w="1721224"/>
                <a:gridCol w="1791874"/>
                <a:gridCol w="182222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Absolute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Relative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X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Y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Individual</a:t>
                      </a:r>
                      <a:r>
                        <a:rPr lang="zh-CN" altLang="en-US" sz="2400" b="1" baseline="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="1" baseline="0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(0.57)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9.62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(2.04)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3.92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(0.60)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9.30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(1.98)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STD</a:t>
                      </a:r>
                      <a:r>
                        <a:rPr lang="zh-CN" alt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3.03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(0.43)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3.66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(1.17)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3.43</a:t>
                      </a:r>
                      <a:r>
                        <a:rPr lang="zh-CN" altLang="en-US" sz="2400" baseline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(0.42)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2.77</a:t>
                      </a:r>
                      <a:r>
                        <a:rPr lang="zh-CN" altLang="en-US" sz="2400" baseline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(0.42)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altLang="zh-CN" sz="2400" baseline="30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0.963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(0.023)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0.994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(0.005)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0.986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(0.007)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0.999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(0.001)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Pooled</a:t>
                      </a:r>
                      <a:r>
                        <a:rPr lang="zh-CN" altLang="en-US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Size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3.77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9.57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3.91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9.24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  <a:r>
                        <a:rPr lang="zh-CN" alt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STD</a:t>
                      </a:r>
                      <a:r>
                        <a:rPr lang="zh-CN" alt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(mm)</a:t>
                      </a:r>
                      <a:endParaRPr lang="zh-CN" altLang="en-US" sz="240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4.31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7.01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4.52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3.80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</a:t>
                      </a:r>
                      <a:r>
                        <a:rPr lang="en-US" altLang="zh-CN" sz="2400" baseline="300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  <a:r>
                        <a:rPr lang="zh-CN" alt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  <a:endParaRPr lang="zh-CN" altLang="en-US" sz="240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R="90000" marT="270000" marB="270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0.982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R="90000" marT="270000" marB="270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0.998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R="90000" marT="270000" marB="270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0.992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R="90000" marT="270000" marB="2700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0.999</a:t>
                      </a:r>
                      <a:endParaRPr lang="zh-CN" alt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R="90000" marT="270000" marB="2700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0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97598" y="475452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Algorithm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16614" y="407998"/>
                <a:ext cx="2834750" cy="482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zh-CN" alt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mr-IN" altLang="zh-CN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mr-IN" altLang="zh-CN" sz="2400" b="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zh-CN" sz="2400" b="0" i="0" smtClean="0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  <m:r>
                                    <a:rPr kumimoji="1" lang="zh-CN" altLang="en-US" sz="2400" b="0" i="1" smtClean="0">
                                      <a:latin typeface="Cambria Math" charset="0"/>
                                    </a:rPr>
                                    <m:t>∈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zh-CN" sz="2400" b="0" i="1" smtClean="0">
                                  <a:latin typeface="Cambria Math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e>
                                  <m:r>
                                    <a:rPr kumimoji="1" lang="en-US" altLang="zh-CN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14" y="407998"/>
                <a:ext cx="2834750" cy="482953"/>
              </a:xfrm>
              <a:prstGeom prst="rect">
                <a:avLst/>
              </a:prstGeom>
              <a:blipFill rotWithShape="0">
                <a:blip r:embed="rId2"/>
                <a:stretch>
                  <a:fillRect l="-645" b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130499" y="1161274"/>
                <a:ext cx="3833677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𝑤</m:t>
                          </m:r>
                        </m:e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𝐼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𝐼</m:t>
                          </m:r>
                        </m:e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·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charset="0"/>
                        </a:rPr>
                        <m:t>/</m:t>
                      </m:r>
                      <m:r>
                        <a:rPr kumimoji="1" lang="en-US" altLang="zh-CN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kumimoji="1" lang="en-US" altLang="zh-CN" sz="2400" b="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499" y="1161274"/>
                <a:ext cx="3833677" cy="360804"/>
              </a:xfrm>
              <a:prstGeom prst="rect">
                <a:avLst/>
              </a:prstGeom>
              <a:blipFill>
                <a:blip r:embed="rId3"/>
                <a:stretch>
                  <a:fillRect l="-1749"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94073" y="1931149"/>
                <a:ext cx="4608634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𝐼</m:t>
                        </m:r>
                      </m:e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en-US" altLang="zh-CN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CN" sz="2400" i="1">
                                        <a:latin typeface="Cambria Math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  <m:r>
                          <a:rPr kumimoji="1" lang="zh-CN" alt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|</m:t>
                        </m:r>
                        <m:r>
                          <a:rPr kumimoji="1" lang="zh-CN" altLang="en-US" sz="2400" b="0" i="1" smtClean="0">
                            <a:latin typeface="Cambria Math" charset="0"/>
                          </a:rPr>
                          <m:t> </m:t>
                        </m:r>
                        <m:sSubSup>
                          <m:sSubSupPr>
                            <m:ctrlPr>
                              <a:rPr kumimoji="1" lang="en-US" altLang="zh-CN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73" y="1931149"/>
                <a:ext cx="4608634" cy="462947"/>
              </a:xfrm>
              <a:prstGeom prst="rect">
                <a:avLst/>
              </a:prstGeom>
              <a:blipFill rotWithShape="0">
                <a:blip r:embed="rId4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88600" y="2458616"/>
                <a:ext cx="4287007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1" lang="zh-CN" altLang="en-US" sz="2400" i="1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|</m:t>
                          </m:r>
                          <m:r>
                            <a:rPr kumimoji="1" lang="zh-CN" altLang="en-US" sz="2400" i="1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00" y="2458616"/>
                <a:ext cx="4287007" cy="462947"/>
              </a:xfrm>
              <a:prstGeom prst="rect">
                <a:avLst/>
              </a:prstGeom>
              <a:blipFill rotWithShape="0">
                <a:blip r:embed="rId5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912400" y="2984047"/>
                <a:ext cx="5833455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4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sz="2400" i="1">
                          <a:latin typeface="Cambria Math" charset="0"/>
                        </a:rPr>
                        <m:t>·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1" lang="en-US" altLang="zh-CN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00" y="2984047"/>
                <a:ext cx="5833455" cy="462947"/>
              </a:xfrm>
              <a:prstGeom prst="rect">
                <a:avLst/>
              </a:prstGeom>
              <a:blipFill rotWithShape="0">
                <a:blip r:embed="rId6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93DF2C65-E1D4-4BEC-B046-EAFF690C5A29}"/>
              </a:ext>
            </a:extLst>
          </p:cNvPr>
          <p:cNvGrpSpPr/>
          <p:nvPr/>
        </p:nvGrpSpPr>
        <p:grpSpPr>
          <a:xfrm>
            <a:off x="1988600" y="3555989"/>
            <a:ext cx="9522082" cy="1308219"/>
            <a:chOff x="1988600" y="3695689"/>
            <a:chExt cx="9522082" cy="1308219"/>
          </a:xfrm>
        </p:grpSpPr>
        <p:sp>
          <p:nvSpPr>
            <p:cNvPr id="19" name="矩形 18"/>
            <p:cNvSpPr/>
            <p:nvPr/>
          </p:nvSpPr>
          <p:spPr>
            <a:xfrm>
              <a:off x="1988600" y="3695689"/>
              <a:ext cx="9522082" cy="13082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3200" dirty="0">
                  <a:solidFill>
                    <a:schemeClr val="accent6">
                      <a:lumMod val="75000"/>
                    </a:schemeClr>
                  </a:solidFill>
                </a:rPr>
                <a:t>absolute</a:t>
              </a:r>
              <a:r>
                <a:rPr kumimoji="1" lang="zh-CN" altLang="en-US" sz="3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kumimoji="1" lang="zh-CN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1988600" y="3788216"/>
                  <a:ext cx="3419526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kumimoji="1" lang="is-IS" altLang="zh-CN" sz="24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·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600" y="3788216"/>
                  <a:ext cx="3419526" cy="11005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CC196F6-9670-4C99-9F19-ED40808B78E1}"/>
              </a:ext>
            </a:extLst>
          </p:cNvPr>
          <p:cNvGrpSpPr/>
          <p:nvPr/>
        </p:nvGrpSpPr>
        <p:grpSpPr>
          <a:xfrm>
            <a:off x="1988600" y="4945529"/>
            <a:ext cx="9522082" cy="1306800"/>
            <a:chOff x="1988600" y="5085229"/>
            <a:chExt cx="9522082" cy="1306800"/>
          </a:xfrm>
        </p:grpSpPr>
        <p:sp>
          <p:nvSpPr>
            <p:cNvPr id="20" name="矩形 19"/>
            <p:cNvSpPr/>
            <p:nvPr/>
          </p:nvSpPr>
          <p:spPr>
            <a:xfrm>
              <a:off x="1988600" y="5085229"/>
              <a:ext cx="9522082" cy="1306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3200" dirty="0">
                  <a:solidFill>
                    <a:schemeClr val="accent5">
                      <a:lumMod val="75000"/>
                    </a:schemeClr>
                  </a:solidFill>
                </a:rPr>
                <a:t>relative</a:t>
              </a:r>
              <a:endParaRPr kumimoji="1"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988600" y="5227961"/>
                  <a:ext cx="6839373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charset="0"/>
                          </a:rPr>
                          <m:t>·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·</m:t>
                        </m:r>
                        <m:nary>
                          <m:naryPr>
                            <m:chr m:val="∏"/>
                            <m:ctrlPr>
                              <a:rPr kumimoji="1" lang="is-IS" altLang="zh-CN" sz="24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=2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∆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·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600" y="5227961"/>
                  <a:ext cx="6839373" cy="11005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EBF7DC4-7A75-4BEB-996F-2B270358CC89}"/>
              </a:ext>
            </a:extLst>
          </p:cNvPr>
          <p:cNvSpPr txBox="1"/>
          <p:nvPr/>
        </p:nvSpPr>
        <p:spPr>
          <a:xfrm>
            <a:off x="0" y="6581001"/>
            <a:ext cx="7095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J Goodman, 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Venolia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Steury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C Parker. 2002. Language Modeling for Soft Keyboards.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(IUI ’02)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D18EDCC-CFD8-44E1-8862-F7CB4E39B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" t="5306" r="3780" b="6026"/>
          <a:stretch/>
        </p:blipFill>
        <p:spPr>
          <a:xfrm>
            <a:off x="4701611" y="267218"/>
            <a:ext cx="7312589" cy="4596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C8B0079E-CB69-4F2E-96F8-F1C062BDA847}"/>
              </a:ext>
            </a:extLst>
          </p:cNvPr>
          <p:cNvGrpSpPr/>
          <p:nvPr/>
        </p:nvGrpSpPr>
        <p:grpSpPr>
          <a:xfrm>
            <a:off x="647085" y="3873489"/>
            <a:ext cx="8344515" cy="1308219"/>
            <a:chOff x="1988600" y="3695689"/>
            <a:chExt cx="8344515" cy="130821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253E3419-2BE6-4D47-8BF1-48B453E5F69D}"/>
                </a:ext>
              </a:extLst>
            </p:cNvPr>
            <p:cNvSpPr/>
            <p:nvPr/>
          </p:nvSpPr>
          <p:spPr>
            <a:xfrm>
              <a:off x="1988600" y="3695689"/>
              <a:ext cx="8344515" cy="13082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3200" dirty="0">
                  <a:solidFill>
                    <a:schemeClr val="accent6">
                      <a:lumMod val="75000"/>
                    </a:schemeClr>
                  </a:solidFill>
                </a:rPr>
                <a:t>absolute</a:t>
              </a:r>
              <a:r>
                <a:rPr kumimoji="1" lang="zh-CN" altLang="en-US" sz="3200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endParaRPr kumimoji="1" lang="zh-CN" altLang="en-US" sz="2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="" id="{46BAE419-8EBB-473B-8E73-FBDD1E2AEF1C}"/>
                    </a:ext>
                  </a:extLst>
                </p:cNvPr>
                <p:cNvSpPr/>
                <p:nvPr/>
              </p:nvSpPr>
              <p:spPr>
                <a:xfrm>
                  <a:off x="1988600" y="3788216"/>
                  <a:ext cx="3419526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kumimoji="1" lang="is-IS" altLang="zh-CN" sz="24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·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6BAE419-8EBB-473B-8E73-FBDD1E2AE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600" y="3788216"/>
                  <a:ext cx="3419526" cy="11005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74825688-DBD4-4198-BE2F-8ABF994FE602}"/>
              </a:ext>
            </a:extLst>
          </p:cNvPr>
          <p:cNvGrpSpPr/>
          <p:nvPr/>
        </p:nvGrpSpPr>
        <p:grpSpPr>
          <a:xfrm>
            <a:off x="647085" y="5263029"/>
            <a:ext cx="8344515" cy="1306800"/>
            <a:chOff x="1988600" y="5085229"/>
            <a:chExt cx="9522082" cy="13068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28301ECF-273F-49C3-94FA-2E1FC51C8F51}"/>
                </a:ext>
              </a:extLst>
            </p:cNvPr>
            <p:cNvSpPr/>
            <p:nvPr/>
          </p:nvSpPr>
          <p:spPr>
            <a:xfrm>
              <a:off x="1988600" y="5085229"/>
              <a:ext cx="9522082" cy="1306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3200" dirty="0">
                  <a:solidFill>
                    <a:schemeClr val="accent5">
                      <a:lumMod val="75000"/>
                    </a:schemeClr>
                  </a:solidFill>
                </a:rPr>
                <a:t>relative</a:t>
              </a:r>
              <a:endParaRPr kumimoji="1" lang="zh-CN" altLang="en-US" sz="3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="" id="{85ABCA0C-7392-4D1B-AD2C-C35107DA407A}"/>
                    </a:ext>
                  </a:extLst>
                </p:cNvPr>
                <p:cNvSpPr/>
                <p:nvPr/>
              </p:nvSpPr>
              <p:spPr>
                <a:xfrm>
                  <a:off x="1988600" y="5227961"/>
                  <a:ext cx="6839373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smtClean="0">
                            <a:latin typeface="Cambria Math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i="1">
                            <a:latin typeface="Cambria Math" charset="0"/>
                          </a:rPr>
                          <m:t>·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charset="0"/>
                          </a:rPr>
                          <m:t>·</m:t>
                        </m:r>
                        <m:nary>
                          <m:naryPr>
                            <m:chr m:val="∏"/>
                            <m:ctrlPr>
                              <a:rPr kumimoji="1" lang="is-IS" altLang="zh-CN" sz="24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CN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=2</m:t>
                            </m:r>
                          </m:sub>
                          <m:sup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∆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·</m:t>
                            </m:r>
                            <m:r>
                              <a:rPr kumimoji="1" lang="en-US" altLang="zh-CN" sz="24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b="0" i="1" smtClean="0">
                                    <a:latin typeface="Cambria Math" charset="0"/>
                                  </a:rPr>
                                  <m:t>|</m:t>
                                </m:r>
                                <m:r>
                                  <a:rPr kumimoji="1" lang="en-US" altLang="zh-CN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5ABCA0C-7392-4D1B-AD2C-C35107DA4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8600" y="5227961"/>
                  <a:ext cx="6839373" cy="1100558"/>
                </a:xfrm>
                <a:prstGeom prst="rect">
                  <a:avLst/>
                </a:prstGeom>
                <a:blipFill>
                  <a:blip r:embed="rId4"/>
                  <a:stretch>
                    <a:fillRect r="-97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705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9EAAE61-5861-4F7F-BA0A-9689D6B1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27" y="1929973"/>
            <a:ext cx="9360000" cy="46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34A2BB8-6242-43B5-9355-2DAE17E4D5E5}"/>
              </a:ext>
            </a:extLst>
          </p:cNvPr>
          <p:cNvSpPr txBox="1"/>
          <p:nvPr/>
        </p:nvSpPr>
        <p:spPr>
          <a:xfrm>
            <a:off x="677573" y="608802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Simulation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6992471" y="461528"/>
            <a:ext cx="4276725" cy="1468446"/>
            <a:chOff x="7010400" y="799302"/>
            <a:chExt cx="4276725" cy="146844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92F41483-286C-44D9-92FF-400A5C829687}"/>
                </a:ext>
              </a:extLst>
            </p:cNvPr>
            <p:cNvSpPr/>
            <p:nvPr/>
          </p:nvSpPr>
          <p:spPr>
            <a:xfrm>
              <a:off x="7010400" y="799302"/>
              <a:ext cx="1428750" cy="658023"/>
            </a:xfrm>
            <a:prstGeom prst="roundRect">
              <a:avLst>
                <a:gd name="adj" fmla="val 3838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Absolute</a:t>
              </a:r>
              <a:endParaRPr lang="zh-CN" altLang="en-US" sz="2000" dirty="0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xmlns="" id="{FAAC4018-E765-4A36-8A28-5E83B558A60E}"/>
                </a:ext>
              </a:extLst>
            </p:cNvPr>
            <p:cNvSpPr/>
            <p:nvPr/>
          </p:nvSpPr>
          <p:spPr>
            <a:xfrm>
              <a:off x="7010400" y="1609725"/>
              <a:ext cx="1428750" cy="658023"/>
            </a:xfrm>
            <a:prstGeom prst="roundRect">
              <a:avLst>
                <a:gd name="adj" fmla="val 3838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Relative</a:t>
              </a:r>
              <a:endParaRPr lang="zh-CN" altLang="en-US" sz="2000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xmlns="" id="{56E20BFE-B521-413A-A2A7-D4B2369EC994}"/>
                </a:ext>
              </a:extLst>
            </p:cNvPr>
            <p:cNvSpPr/>
            <p:nvPr/>
          </p:nvSpPr>
          <p:spPr>
            <a:xfrm>
              <a:off x="9553575" y="799302"/>
              <a:ext cx="1733550" cy="658023"/>
            </a:xfrm>
            <a:prstGeom prst="roundRect">
              <a:avLst>
                <a:gd name="adj" fmla="val 3838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General</a:t>
              </a:r>
              <a:endParaRPr lang="zh-CN" altLang="en-US" sz="2000" dirty="0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xmlns="" id="{CE4CBE87-25B5-4E43-BC30-A0D6A1E7DB29}"/>
                </a:ext>
              </a:extLst>
            </p:cNvPr>
            <p:cNvSpPr/>
            <p:nvPr/>
          </p:nvSpPr>
          <p:spPr>
            <a:xfrm>
              <a:off x="9553575" y="1609725"/>
              <a:ext cx="1733550" cy="658023"/>
            </a:xfrm>
            <a:prstGeom prst="roundRect">
              <a:avLst>
                <a:gd name="adj" fmla="val 38380"/>
              </a:avLst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Personalized</a:t>
              </a:r>
              <a:endParaRPr lang="zh-CN" altLang="en-US" sz="20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C90C8386-CE72-45D9-8381-0AB54207AD14}"/>
                </a:ext>
              </a:extLst>
            </p:cNvPr>
            <p:cNvCxnSpPr>
              <a:stCxn id="9" idx="3"/>
              <a:endCxn id="12" idx="1"/>
            </p:cNvCxnSpPr>
            <p:nvPr/>
          </p:nvCxnSpPr>
          <p:spPr>
            <a:xfrm>
              <a:off x="8439150" y="1128314"/>
              <a:ext cx="1114425" cy="0"/>
            </a:xfrm>
            <a:prstGeom prst="line">
              <a:avLst/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21720D18-C595-430B-9354-BE4F7E9D38DE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439150" y="1938737"/>
              <a:ext cx="1114425" cy="0"/>
            </a:xfrm>
            <a:prstGeom prst="line">
              <a:avLst/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2AA58E57-C1C2-4DB3-A79E-D98169CA3753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>
              <a:off x="8439150" y="1128314"/>
              <a:ext cx="1114425" cy="810423"/>
            </a:xfrm>
            <a:prstGeom prst="line">
              <a:avLst/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472E833E-70CF-46BD-945D-1D8D642D5271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8439150" y="1128314"/>
              <a:ext cx="1114425" cy="810423"/>
            </a:xfrm>
            <a:prstGeom prst="line">
              <a:avLst/>
            </a:pr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52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441DCCC-CD9C-47C7-8C89-1A63AB4D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987"/>
            <a:ext cx="12192000" cy="3577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BE7BF2D-04F2-4F74-B616-E6FD24879470}"/>
              </a:ext>
            </a:extLst>
          </p:cNvPr>
          <p:cNvSpPr txBox="1"/>
          <p:nvPr/>
        </p:nvSpPr>
        <p:spPr>
          <a:xfrm>
            <a:off x="677573" y="608802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Simulation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enario_tv">
            <a:hlinkClick r:id="" action="ppaction://media"/>
            <a:extLst>
              <a:ext uri="{FF2B5EF4-FFF2-40B4-BE49-F238E27FC236}">
                <a16:creationId xmlns:a16="http://schemas.microsoft.com/office/drawing/2014/main" xmlns="" id="{2309FB90-0DE6-4F99-A4C5-44E2BF125D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十角星 5">
            <a:extLst>
              <a:ext uri="{FF2B5EF4-FFF2-40B4-BE49-F238E27FC236}">
                <a16:creationId xmlns:a16="http://schemas.microsoft.com/office/drawing/2014/main" xmlns="" id="{02B21BE0-8B4D-4EE6-A166-2381BCE34399}"/>
              </a:ext>
            </a:extLst>
          </p:cNvPr>
          <p:cNvSpPr/>
          <p:nvPr/>
        </p:nvSpPr>
        <p:spPr>
          <a:xfrm>
            <a:off x="9508219" y="4440464"/>
            <a:ext cx="2191658" cy="2191658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</a:p>
          <a:p>
            <a:pPr algn="ctr"/>
            <a:r>
              <a:rPr kumimoji="1" lang="en-US" altLang="zh-CN" sz="60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60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B576AD84-D6B9-465D-8517-B550C84C2836}"/>
              </a:ext>
            </a:extLst>
          </p:cNvPr>
          <p:cNvSpPr txBox="1"/>
          <p:nvPr/>
        </p:nvSpPr>
        <p:spPr>
          <a:xfrm>
            <a:off x="5662297" y="5516969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TV Scenario</a:t>
            </a:r>
            <a:endParaRPr kumimoji="1" lang="zh-CN" altLang="en-US" sz="48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98"/>
            <a:ext cx="6607001" cy="39201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61022"/>
            <a:ext cx="5561351" cy="3111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70" y="1835456"/>
            <a:ext cx="7542585" cy="50375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5772" y="590179"/>
            <a:ext cx="553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How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to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input</a:t>
            </a:r>
            <a:r>
              <a:rPr kumimoji="1" lang="zh-CN" altLang="en-US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text?</a:t>
            </a:r>
            <a:endParaRPr kumimoji="1" lang="en-US" altLang="zh-CN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962" y="2449893"/>
            <a:ext cx="7083459" cy="44230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 rot="20834708">
            <a:off x="1946493" y="2439185"/>
            <a:ext cx="772905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b="1" dirty="0" smtClean="0">
                <a:solidFill>
                  <a:schemeClr val="accent5">
                    <a:lumMod val="75000"/>
                  </a:scheme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 Hebrew Scholar" charset="-79"/>
                <a:ea typeface="Arial Hebrew Scholar" charset="-79"/>
                <a:cs typeface="Arial Hebrew Scholar" charset="-79"/>
              </a:rPr>
              <a:t>Constrained!</a:t>
            </a:r>
            <a:endParaRPr kumimoji="1" lang="zh-CN" altLang="en-US" sz="11500" b="1" dirty="0">
              <a:solidFill>
                <a:schemeClr val="accent5">
                  <a:lumMod val="75000"/>
                </a:scheme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247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263" y="2999167"/>
            <a:ext cx="6004072" cy="3656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十角星 6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7964" y="243781"/>
            <a:ext cx="1093059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Goal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Evaluating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performance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of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general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algorithm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Participant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16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(11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males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and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5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female)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Task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Finish</a:t>
            </a:r>
            <a:r>
              <a:rPr kumimoji="1" lang="zh-CN" altLang="en-US" sz="2400" dirty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40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phrases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each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technique</a:t>
            </a:r>
            <a:endParaRPr kumimoji="1" lang="en-US" altLang="zh-CN" sz="2800" dirty="0" smtClean="0"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Factor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Techniques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(absolute,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relative,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baseline)</a:t>
            </a:r>
            <a:endParaRPr kumimoji="1" lang="en-US" altLang="zh-CN" sz="2400" dirty="0"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Design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word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selecting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phase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Type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fast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possible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400" dirty="0" smtClean="0">
                <a:ea typeface="Arial" charset="0"/>
                <a:cs typeface="Arial" charset="0"/>
              </a:rPr>
              <a:t>Type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accurate</a:t>
            </a:r>
            <a:r>
              <a:rPr kumimoji="1" lang="zh-CN" altLang="en-US" sz="2400" dirty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possible</a:t>
            </a:r>
          </a:p>
        </p:txBody>
      </p:sp>
    </p:spTree>
    <p:extLst>
      <p:ext uri="{BB962C8B-B14F-4D97-AF65-F5344CB8AC3E}">
        <p14:creationId xmlns:p14="http://schemas.microsoft.com/office/powerpoint/2010/main" val="13672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十角星 4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25647"/>
            <a:ext cx="960468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十角星 4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35133"/>
            <a:ext cx="960468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udy2">
            <a:hlinkClick r:id="" action="ppaction://media"/>
            <a:extLst>
              <a:ext uri="{FF2B5EF4-FFF2-40B4-BE49-F238E27FC236}">
                <a16:creationId xmlns:a16="http://schemas.microsoft.com/office/drawing/2014/main" xmlns="" id="{25CEFD60-1034-48E4-9480-495B810D1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0118" y="488434"/>
            <a:ext cx="2132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cs typeface="Times New Roman" panose="02020603050405020304" pitchFamily="18" charset="0"/>
              </a:rPr>
              <a:t>Absolute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5149266" y="488434"/>
            <a:ext cx="18934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>
                <a:cs typeface="Times New Roman" panose="02020603050405020304" pitchFamily="18" charset="0"/>
              </a:rPr>
              <a:t>Relative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9264144" y="488434"/>
            <a:ext cx="19752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>
                <a:cs typeface="Times New Roman" panose="02020603050405020304" pitchFamily="18" charset="0"/>
              </a:rPr>
              <a:t>Baseline</a:t>
            </a:r>
            <a:endParaRPr lang="zh-CN" altLang="en-US" sz="4000" dirty="0"/>
          </a:p>
        </p:txBody>
      </p:sp>
      <p:sp>
        <p:nvSpPr>
          <p:cNvPr id="7" name="十角星 6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2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11200"/>
            <a:ext cx="6705600" cy="3352800"/>
          </a:xfrm>
          <a:prstGeom prst="rect">
            <a:avLst/>
          </a:prstGeom>
        </p:spPr>
      </p:pic>
      <p:sp>
        <p:nvSpPr>
          <p:cNvPr id="5" name="十角星 4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711200"/>
            <a:ext cx="5892800" cy="294640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39702"/>
              </p:ext>
            </p:extLst>
          </p:nvPr>
        </p:nvGraphicFramePr>
        <p:xfrm>
          <a:off x="673100" y="4384177"/>
          <a:ext cx="8937064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4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42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42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42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Absolute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Relative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Baseline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Corrected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6.11%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5.13%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3.11%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Uncorrected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1.69%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0.51%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0.21%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Prediction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4.09%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2.09%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Could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Not</a:t>
                      </a:r>
                      <a:r>
                        <a:rPr lang="zh-CN" altLang="en-US" sz="20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Enter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0.30%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0.06%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0.00%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5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角星 3"/>
          <p:cNvSpPr/>
          <p:nvPr/>
        </p:nvSpPr>
        <p:spPr>
          <a:xfrm>
            <a:off x="11022203" y="57218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6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2</a:t>
            </a:r>
            <a:endParaRPr kumimoji="1" lang="zh-CN" altLang="en-US" sz="3200" dirty="0">
              <a:solidFill>
                <a:schemeClr val="accent6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495219"/>
            <a:ext cx="7239000" cy="3619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5929" y="4114719"/>
            <a:ext cx="1120851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My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visual attention was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mostly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focused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on the text feedback and candidate list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.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zh-CN" sz="2200" dirty="0">
              <a:ea typeface="Times New Roman" charset="0"/>
              <a:cs typeface="Times New Roman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occasionally referred to the keyboard when they were unsure of the keyboard layout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.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zh-CN" sz="2200" dirty="0">
              <a:ea typeface="Times New Roman" charset="0"/>
              <a:cs typeface="Times New Roman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am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willing to use such a text entry in the future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.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zh-CN" sz="2200" dirty="0">
              <a:ea typeface="Times New Roman" charset="0"/>
              <a:cs typeface="Times New Roman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 can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not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believe I have the ability of eyes-free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typing.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342900" indent="-342900">
              <a:buFontTx/>
              <a:buChar char="-"/>
            </a:pP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zh-CN" altLang="en-US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 could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type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eyes-freely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even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did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not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remember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position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of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key.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zh-CN" sz="2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200" dirty="0">
                <a:latin typeface="Arial" charset="0"/>
                <a:ea typeface="Arial" charset="0"/>
                <a:cs typeface="Arial" charset="0"/>
              </a:rPr>
              <a:t>“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I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feel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relative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one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was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a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little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better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than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absolute</a:t>
            </a:r>
            <a:r>
              <a:rPr lang="zh-CN" altLang="en-US" sz="22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ea typeface="Times New Roman" charset="0"/>
                <a:cs typeface="Times New Roman" charset="0"/>
              </a:rPr>
              <a:t>one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.</a:t>
            </a:r>
            <a:r>
              <a:rPr lang="en-US" altLang="zh-CN" sz="2200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altLang="zh-CN" sz="2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r>
              <a:rPr lang="mr-IN" altLang="zh-CN" sz="2200" dirty="0">
                <a:ea typeface="Times New Roman" charset="0"/>
                <a:cs typeface="Times New Roman" charset="0"/>
              </a:rPr>
              <a:t>…</a:t>
            </a:r>
            <a:endParaRPr lang="en-US" altLang="zh-CN" sz="22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7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rmerge">
            <a:hlinkClick r:id="" action="ppaction://media"/>
            <a:extLst>
              <a:ext uri="{FF2B5EF4-FFF2-40B4-BE49-F238E27FC236}">
                <a16:creationId xmlns:a16="http://schemas.microsoft.com/office/drawing/2014/main" xmlns="" id="{C8A0C947-1C36-4654-AC19-CB7FE946C9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十角星 2">
            <a:extLst>
              <a:ext uri="{FF2B5EF4-FFF2-40B4-BE49-F238E27FC236}">
                <a16:creationId xmlns:a16="http://schemas.microsoft.com/office/drawing/2014/main" xmlns="" id="{02B21BE0-8B4D-4EE6-A166-2381BCE34399}"/>
              </a:ext>
            </a:extLst>
          </p:cNvPr>
          <p:cNvSpPr/>
          <p:nvPr/>
        </p:nvSpPr>
        <p:spPr>
          <a:xfrm>
            <a:off x="326119" y="4567464"/>
            <a:ext cx="2191658" cy="2191658"/>
          </a:xfrm>
          <a:prstGeom prst="star10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</a:p>
          <a:p>
            <a:pPr algn="ctr"/>
            <a:r>
              <a:rPr kumimoji="1" lang="en-US" altLang="zh-CN" sz="6000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3</a:t>
            </a:r>
            <a:endParaRPr kumimoji="1" lang="zh-CN" altLang="en-US" sz="6000" dirty="0">
              <a:solidFill>
                <a:schemeClr val="accent5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B576AD84-D6B9-465D-8517-B550C84C2836}"/>
              </a:ext>
            </a:extLst>
          </p:cNvPr>
          <p:cNvSpPr txBox="1"/>
          <p:nvPr/>
        </p:nvSpPr>
        <p:spPr>
          <a:xfrm>
            <a:off x="2843896" y="5247794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VR </a:t>
            </a:r>
            <a:r>
              <a:rPr kumimoji="1" lang="en-US" altLang="zh-CN" sz="48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Scenario</a:t>
            </a:r>
            <a:endParaRPr kumimoji="1" lang="zh-CN" altLang="en-US" sz="4800" b="1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4921" r="6960"/>
          <a:stretch/>
        </p:blipFill>
        <p:spPr>
          <a:xfrm>
            <a:off x="5992676" y="2888677"/>
            <a:ext cx="5951717" cy="3799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十角星 5"/>
          <p:cNvSpPr/>
          <p:nvPr/>
        </p:nvSpPr>
        <p:spPr>
          <a:xfrm>
            <a:off x="176403" y="56710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5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3</a:t>
            </a:r>
            <a:endParaRPr kumimoji="1" lang="zh-CN" altLang="en-US" sz="3200" dirty="0">
              <a:solidFill>
                <a:schemeClr val="accent5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032" y="356322"/>
            <a:ext cx="1135262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Goal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Evaluating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performance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of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personalized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algorithm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Participant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16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(14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males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and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2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female)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Task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Finish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20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phrases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each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general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technique,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then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finish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another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20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personalized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technique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Factor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Algorithm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(absolute,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relative),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ea typeface="Arial" charset="0"/>
                <a:cs typeface="Arial" charset="0"/>
              </a:rPr>
              <a:t>  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Dependency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(general,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personalized)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ea typeface="Arial" charset="0"/>
                <a:cs typeface="Arial" charset="0"/>
              </a:rPr>
              <a:t>Design</a:t>
            </a:r>
            <a:r>
              <a:rPr kumimoji="1" lang="en-US" altLang="zh-CN" sz="2800" dirty="0" smtClean="0">
                <a:ea typeface="Arial" charset="0"/>
                <a:cs typeface="Arial" charset="0"/>
              </a:rPr>
              <a:t>:</a:t>
            </a:r>
            <a:r>
              <a:rPr kumimoji="1" lang="zh-CN" altLang="en-US" sz="2800" dirty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Same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Study</a:t>
            </a:r>
            <a:r>
              <a:rPr kumimoji="1" lang="zh-CN" altLang="en-US" sz="2400" dirty="0" smtClean="0"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ea typeface="Arial" charset="0"/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十角星 3"/>
          <p:cNvSpPr/>
          <p:nvPr/>
        </p:nvSpPr>
        <p:spPr>
          <a:xfrm>
            <a:off x="176403" y="5671011"/>
            <a:ext cx="1033132" cy="1033132"/>
          </a:xfrm>
          <a:prstGeom prst="star10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Study</a:t>
            </a:r>
            <a:endParaRPr kumimoji="1" lang="en-US" altLang="zh-CN" sz="1600" dirty="0">
              <a:solidFill>
                <a:schemeClr val="accent5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  <a:p>
            <a:pPr algn="ctr"/>
            <a:r>
              <a:rPr kumimoji="1" lang="en-US" altLang="zh-CN" sz="3200" dirty="0">
                <a:solidFill>
                  <a:schemeClr val="accent5">
                    <a:lumMod val="50000"/>
                  </a:schemeClr>
                </a:solidFill>
                <a:latin typeface="Britannic Bold" charset="0"/>
                <a:ea typeface="Britannic Bold" charset="0"/>
                <a:cs typeface="Britannic Bold" charset="0"/>
              </a:rPr>
              <a:t>3</a:t>
            </a:r>
            <a:endParaRPr kumimoji="1" lang="zh-CN" altLang="en-US" sz="3200" dirty="0">
              <a:solidFill>
                <a:schemeClr val="accent5">
                  <a:lumMod val="50000"/>
                </a:schemeClr>
              </a:solidFill>
              <a:latin typeface="Britannic Bold" charset="0"/>
              <a:ea typeface="Britannic Bold" charset="0"/>
              <a:cs typeface="Britannic Bol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3" y="609600"/>
            <a:ext cx="6710400" cy="335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584200"/>
            <a:ext cx="5983200" cy="29916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93512"/>
              </p:ext>
            </p:extLst>
          </p:nvPr>
        </p:nvGraphicFramePr>
        <p:xfrm>
          <a:off x="1990166" y="4244477"/>
          <a:ext cx="9466728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88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6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78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80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8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GA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PA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GR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PR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Corrected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8.03%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8.02%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6.11%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5.96%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Uncorrected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2.42%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1.71%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1.41%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2.19%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Prediction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Error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4.76%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3.67%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2.44%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2.26%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Could</a:t>
                      </a:r>
                      <a:r>
                        <a:rPr lang="zh-CN" altLang="en-US" sz="200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Not</a:t>
                      </a:r>
                      <a:r>
                        <a:rPr lang="zh-CN" altLang="en-US" sz="20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altLang="zh-CN" sz="200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Enter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0.93%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0.62%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0.17%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charset="0"/>
                          <a:ea typeface="Arial" charset="0"/>
                          <a:cs typeface="Arial" charset="0"/>
                        </a:rPr>
                        <a:t>0.32%</a:t>
                      </a:r>
                      <a:endParaRPr lang="zh-CN" altLang="en-US" sz="2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30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03F106E-3358-4C96-B43B-8149DABDE463}"/>
              </a:ext>
            </a:extLst>
          </p:cNvPr>
          <p:cNvSpPr/>
          <p:nvPr/>
        </p:nvSpPr>
        <p:spPr>
          <a:xfrm>
            <a:off x="774067" y="1556431"/>
            <a:ext cx="1096969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cs typeface="Times New Roman" panose="02020603050405020304" pitchFamily="18" charset="0"/>
              </a:rPr>
              <a:t>Smartphone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QWERTY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users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have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ability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to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type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eyes-freely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Users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need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brief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training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to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achieve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a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high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typing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speed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One-thumb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text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entry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achieves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23</a:t>
            </a:r>
            <a:r>
              <a:rPr lang="zh-CN" altLang="en-US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WPM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with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acceptable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error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6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relative</a:t>
            </a:r>
            <a:r>
              <a:rPr lang="zh-CN" altLang="en-US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algorithm</a:t>
            </a:r>
            <a:r>
              <a:rPr lang="zh-CN" altLang="en-US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significantly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improves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typing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Personalization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slightly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improves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absolute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E12781B-60DB-441F-BC8F-E94D5E9E6327}"/>
              </a:ext>
            </a:extLst>
          </p:cNvPr>
          <p:cNvSpPr txBox="1"/>
          <p:nvPr/>
        </p:nvSpPr>
        <p:spPr>
          <a:xfrm>
            <a:off x="774067" y="542554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Conclusion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9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34068" y="4569419"/>
            <a:ext cx="5659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typing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leveraging</a:t>
            </a:r>
            <a:r>
              <a:rPr lang="zh-CN" altLang="en-US" sz="3600" dirty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fingers</a:t>
            </a:r>
            <a:r>
              <a:rPr lang="en-US" altLang="zh-CN" sz="3600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muscle</a:t>
            </a:r>
            <a:r>
              <a:rPr lang="zh-CN" altLang="en-US" sz="3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cs typeface="Times New Roman" panose="02020603050405020304" pitchFamily="18" charset="0"/>
              </a:rPr>
              <a:t>memory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9" y="1022490"/>
            <a:ext cx="6304483" cy="3546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65" y="1022490"/>
            <a:ext cx="4531008" cy="35469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375680" y="4569419"/>
            <a:ext cx="3027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mtClean="0">
                <a:cs typeface="Times New Roman" panose="02020603050405020304" pitchFamily="18" charset="0"/>
              </a:rPr>
              <a:t>Eyes-free?</a:t>
            </a:r>
            <a:endParaRPr lang="en-US" altLang="zh-CN" sz="36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E12781B-60DB-441F-BC8F-E94D5E9E6327}"/>
              </a:ext>
            </a:extLst>
          </p:cNvPr>
          <p:cNvSpPr txBox="1"/>
          <p:nvPr/>
        </p:nvSpPr>
        <p:spPr>
          <a:xfrm>
            <a:off x="774067" y="542554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Conclusion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03F106E-3358-4C96-B43B-8149DABDE463}"/>
              </a:ext>
            </a:extLst>
          </p:cNvPr>
          <p:cNvSpPr/>
          <p:nvPr/>
        </p:nvSpPr>
        <p:spPr>
          <a:xfrm>
            <a:off x="774067" y="1562414"/>
            <a:ext cx="10969698" cy="18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Users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leverage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mostly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muscle</a:t>
            </a:r>
            <a:r>
              <a:rPr lang="zh-CN" altLang="en-US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zh-CN" altLang="en-US" sz="2600" b="1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instead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spatial</a:t>
            </a:r>
            <a:r>
              <a:rPr lang="zh-CN" altLang="en-US" sz="26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cs typeface="Times New Roman" panose="02020603050405020304" pitchFamily="18" charset="0"/>
              </a:rPr>
              <a:t>memory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>
                <a:cs typeface="Times New Roman" panose="02020603050405020304" pitchFamily="18" charset="0"/>
              </a:rPr>
              <a:t>User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keyboards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follow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standard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layout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with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various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sizes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and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offsets</a:t>
            </a:r>
            <a:endParaRPr lang="en-US" altLang="zh-CN" sz="26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359" y="3336386"/>
            <a:ext cx="6286226" cy="35366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4067" y="3326993"/>
            <a:ext cx="60614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cs typeface="Times New Roman" panose="02020603050405020304" pitchFamily="18" charset="0"/>
              </a:rPr>
              <a:t>Users</a:t>
            </a:r>
            <a:r>
              <a:rPr lang="en-US" altLang="zh-CN" sz="26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zh-CN" altLang="en-US" sz="2600" dirty="0">
                <a:ea typeface="Arial" charset="0"/>
                <a:cs typeface="Arial" charset="0"/>
              </a:rPr>
              <a:t> </a:t>
            </a:r>
            <a:r>
              <a:rPr lang="en-US" altLang="zh-CN" sz="2600" dirty="0">
                <a:ea typeface="Arial" charset="0"/>
                <a:cs typeface="Arial" charset="0"/>
              </a:rPr>
              <a:t>one-thumb</a:t>
            </a:r>
            <a:r>
              <a:rPr lang="zh-CN" altLang="en-US" sz="2600" dirty="0">
                <a:ea typeface="Arial" charset="0"/>
                <a:cs typeface="Arial" charset="0"/>
              </a:rPr>
              <a:t> </a:t>
            </a:r>
            <a:r>
              <a:rPr lang="en-US" altLang="zh-CN" sz="2600" dirty="0">
                <a:ea typeface="Arial" charset="0"/>
                <a:cs typeface="Arial" charset="0"/>
              </a:rPr>
              <a:t>typing</a:t>
            </a:r>
            <a:r>
              <a:rPr lang="zh-CN" altLang="en-US" sz="2600" dirty="0">
                <a:ea typeface="Arial" charset="0"/>
                <a:cs typeface="Arial" charset="0"/>
              </a:rPr>
              <a:t> </a:t>
            </a:r>
            <a:r>
              <a:rPr lang="en-US" altLang="zh-CN" sz="2600" dirty="0">
                <a:ea typeface="Arial" charset="0"/>
                <a:cs typeface="Arial" charset="0"/>
              </a:rPr>
              <a:t>behaviors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likely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dirty="0">
                <a:cs typeface="Times New Roman" panose="02020603050405020304" pitchFamily="18" charset="0"/>
              </a:rPr>
              <a:t>follow</a:t>
            </a:r>
            <a:r>
              <a:rPr lang="zh-CN" altLang="en-US" sz="2600" dirty="0"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relative</a:t>
            </a:r>
            <a:r>
              <a:rPr lang="zh-CN" altLang="en-US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332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FE12781B-60DB-441F-BC8F-E94D5E9E6327}"/>
              </a:ext>
            </a:extLst>
          </p:cNvPr>
          <p:cNvSpPr txBox="1"/>
          <p:nvPr/>
        </p:nvSpPr>
        <p:spPr>
          <a:xfrm>
            <a:off x="774067" y="739501"/>
            <a:ext cx="494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Future Work</a:t>
            </a:r>
            <a:endParaRPr kumimoji="1" lang="zh-CN" altLang="en-US" sz="48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pic>
        <p:nvPicPr>
          <p:cNvPr id="1026" name="Picture 2" descr="http://img.taopic.com/uploads/allimg/140901/240420-140Z10K11115.jpg">
            <a:extLst>
              <a:ext uri="{FF2B5EF4-FFF2-40B4-BE49-F238E27FC236}">
                <a16:creationId xmlns:a16="http://schemas.microsoft.com/office/drawing/2014/main" xmlns="" id="{29B539D3-C577-4C58-AD6D-2BB4CE38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766" y="2771335"/>
            <a:ext cx="2959550" cy="2441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src.baidu.com/image/c0%3Dshijue1%2C0%2C0%2C294%2C40/sign=f2e9e74fc6bf6c81e33a24abd457db40/810a19d8bc3eb1355d91b49cac1ea8d3fd1f4446.jpg">
            <a:extLst>
              <a:ext uri="{FF2B5EF4-FFF2-40B4-BE49-F238E27FC236}">
                <a16:creationId xmlns:a16="http://schemas.microsoft.com/office/drawing/2014/main" xmlns="" id="{A20795F9-2392-4F9D-BF7D-4995A3337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/>
        </p:blipFill>
        <p:spPr bwMode="auto">
          <a:xfrm>
            <a:off x="9315316" y="1885071"/>
            <a:ext cx="2215492" cy="33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03F106E-3358-4C96-B43B-8149DABDE463}"/>
              </a:ext>
            </a:extLst>
          </p:cNvPr>
          <p:cNvSpPr/>
          <p:nvPr/>
        </p:nvSpPr>
        <p:spPr>
          <a:xfrm>
            <a:off x="774067" y="2035224"/>
            <a:ext cx="5581699" cy="39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Effects of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visual feedback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cs typeface="Times New Roman" panose="02020603050405020304" pitchFamily="18" charset="0"/>
              </a:rPr>
              <a:t>Effects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size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handheld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device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cs typeface="Times New Roman" panose="02020603050405020304" pitchFamily="18" charset="0"/>
              </a:rPr>
              <a:t>Key-based </a:t>
            </a:r>
            <a:r>
              <a:rPr lang="en-US" altLang="zh-CN" sz="2400" dirty="0">
                <a:cs typeface="Times New Roman" panose="02020603050405020304" pitchFamily="18" charset="0"/>
              </a:rPr>
              <a:t>touch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Sentence-level language 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Machine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cs typeface="Times New Roman" panose="02020603050405020304" pitchFamily="18" charset="0"/>
              </a:rPr>
              <a:t>Support </a:t>
            </a:r>
            <a:r>
              <a:rPr lang="en-US" altLang="zh-CN" sz="2400" dirty="0">
                <a:cs typeface="Times New Roman" panose="02020603050405020304" pitchFamily="18" charset="0"/>
              </a:rPr>
              <a:t>out-of-vocabulary words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…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8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E29327E-409B-43AB-980E-98913120026B}"/>
              </a:ext>
            </a:extLst>
          </p:cNvPr>
          <p:cNvSpPr txBox="1"/>
          <p:nvPr/>
        </p:nvSpPr>
        <p:spPr>
          <a:xfrm>
            <a:off x="2475866" y="1811455"/>
            <a:ext cx="7243866" cy="2947858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60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</a:rPr>
              <a:t>Thanks for listening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7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Gill Sans Ultra Bold" charset="0"/>
                <a:ea typeface="Gill Sans Ultra Bold" charset="0"/>
                <a:cs typeface="Gill Sans Ultra Bold" charset="0"/>
              </a:rPr>
              <a:t>Q&amp;A</a:t>
            </a:r>
            <a:endParaRPr kumimoji="1" lang="zh-CN" altLang="en-US" sz="72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4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FD60A17-9AAF-439E-BADA-E659DC6C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29"/>
          <a:stretch/>
        </p:blipFill>
        <p:spPr>
          <a:xfrm>
            <a:off x="845625" y="2740974"/>
            <a:ext cx="3268708" cy="25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B3D103F-5853-4A22-9B8D-35B9B9D7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663" y="2740974"/>
            <a:ext cx="3430588" cy="25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FA455BF-30AE-4498-8CF7-1BCB98F7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581" y="2740974"/>
            <a:ext cx="2838225" cy="252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EAF95B7D-E055-4F39-A8E7-DD10855A5667}"/>
              </a:ext>
            </a:extLst>
          </p:cNvPr>
          <p:cNvSpPr txBox="1"/>
          <p:nvPr/>
        </p:nvSpPr>
        <p:spPr>
          <a:xfrm>
            <a:off x="0" y="6211669"/>
            <a:ext cx="113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S Zhao, P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Dragicevic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Chignell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 Balakrishnan, and P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Baudisch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2007.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Earpod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Eyes-free Menu Selection Using Touch Input and Reactive Audio Feedback.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(CHI 07)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K A. Li, P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Baudisch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 Hinckley. 2008. Blindsight: Eyes-free Access to Mobile Phones.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(CHI ’08)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J Clawson, K Lyons, 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Starner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 Clarkson. 2005. The impacts of limited visual feedback on mobile text entry for the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twiddler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mini-qwerty keyboards.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(ISWC’05)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B82EEE1-28E5-444D-B1A4-E5594EAE77BC}"/>
              </a:ext>
            </a:extLst>
          </p:cNvPr>
          <p:cNvSpPr txBox="1"/>
          <p:nvPr/>
        </p:nvSpPr>
        <p:spPr>
          <a:xfrm>
            <a:off x="379853" y="506740"/>
            <a:ext cx="398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Related 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505240" y="1373474"/>
            <a:ext cx="4738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Tangible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eyes-free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inputs</a:t>
            </a:r>
            <a:endParaRPr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900429" y="5260974"/>
            <a:ext cx="963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cs typeface="Times New Roman" panose="02020603050405020304" pitchFamily="18" charset="0"/>
              </a:rPr>
              <a:t>EarPod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5643405" y="5260974"/>
            <a:ext cx="1263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cs typeface="Times New Roman" panose="02020603050405020304" pitchFamily="18" charset="0"/>
              </a:rPr>
              <a:t>Blindsight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569023" y="5260974"/>
            <a:ext cx="2601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cs typeface="Times New Roman" panose="02020603050405020304" pitchFamily="18" charset="0"/>
              </a:rPr>
              <a:t>Twider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Mini-qwerty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11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21F16BA-D7EA-4657-B353-AF7CFCEA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0" y="2982172"/>
            <a:ext cx="3675838" cy="18985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476C552-EA29-4B41-B218-69713E5B6A3B}"/>
              </a:ext>
            </a:extLst>
          </p:cNvPr>
          <p:cNvSpPr txBox="1"/>
          <p:nvPr/>
        </p:nvSpPr>
        <p:spPr>
          <a:xfrm>
            <a:off x="0" y="6211669"/>
            <a:ext cx="1204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P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Kristensson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2004. SHARK2: A Large Vocabulary Shorthand Writing System for Pen-based Computers.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(UIST ’04)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H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Tinwala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I.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MacKenzie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2010. Eyes-free Text Entry with Error Correction on Touchscreen Mobile Devices.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NordiCHI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’10)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C Yu, K Sun, M Zhong, X Li, P Zhao, and Y Shi. 2016. One-Dimensional Handwriting: Inputting Letters and Words on Smart Glasses.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(CHI ’16)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9E7A191-10D5-4286-8E47-4CB6CDAC4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851" y="922238"/>
            <a:ext cx="2149229" cy="40099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72F8739-BC3A-467F-B8F2-A6D2FF1738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339"/>
          <a:stretch/>
        </p:blipFill>
        <p:spPr>
          <a:xfrm>
            <a:off x="4832597" y="3051302"/>
            <a:ext cx="3184780" cy="18223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0A2481F-038B-4F36-9FE5-7DEBFCCEBDC5}"/>
              </a:ext>
            </a:extLst>
          </p:cNvPr>
          <p:cNvSpPr txBox="1"/>
          <p:nvPr/>
        </p:nvSpPr>
        <p:spPr>
          <a:xfrm>
            <a:off x="379853" y="506740"/>
            <a:ext cx="398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Related Work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472608" y="1373787"/>
            <a:ext cx="4123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Gesture-based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nputs</a:t>
            </a:r>
            <a:endParaRPr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981595" y="4971773"/>
            <a:ext cx="1037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SHARK</a:t>
            </a:r>
            <a:r>
              <a:rPr lang="en-US" altLang="zh-CN" sz="2000" baseline="30000" dirty="0" smtClean="0">
                <a:cs typeface="Times New Roman" panose="02020603050405020304" pitchFamily="18" charset="0"/>
              </a:rPr>
              <a:t>2</a:t>
            </a:r>
            <a:endParaRPr lang="zh-CN" altLang="en-US" sz="2000" baseline="30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5468635" y="4968273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cs typeface="Times New Roman" panose="02020603050405020304" pitchFamily="18" charset="0"/>
              </a:rPr>
              <a:t>1D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Handwriting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934113" y="4968273"/>
            <a:ext cx="1912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2D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Handwriting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3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755A0E2-49FC-46AF-9D1F-59ED49A449BB}"/>
              </a:ext>
            </a:extLst>
          </p:cNvPr>
          <p:cNvSpPr txBox="1"/>
          <p:nvPr/>
        </p:nvSpPr>
        <p:spPr>
          <a:xfrm>
            <a:off x="379853" y="506740"/>
            <a:ext cx="398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Related Work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5D2AE5C-CBFD-46B9-82AB-A2C8BD73DDA9}"/>
              </a:ext>
            </a:extLst>
          </p:cNvPr>
          <p:cNvSpPr txBox="1"/>
          <p:nvPr/>
        </p:nvSpPr>
        <p:spPr>
          <a:xfrm>
            <a:off x="0" y="6027003"/>
            <a:ext cx="12043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N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Banovic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Yatani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K N Truong. 2013. Escape-keyboard: A sight-free one-handed text entry method for mobile touch-screen devices.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(IJMHCI)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Azenkot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 O.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Wobbrock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Prasain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 E. Ladner. 2012. Input Finger Detection for Nonvisual Touch Screen Text Entry in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Perkinput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(GI ’12)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 N Bonner, J 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Brudvik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 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Abowd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W K Edwards. 2010. No-look notes: accessible eyes-free multi-touch text entry. (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Pervasive Computing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T Grossman, X Anthony Chen, and G Fitzmaurice. 2015. Typing on Glasses: Adapting Text Entry to Smart Eyewear.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MobileHCI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’15)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1AB0E03-028C-45B5-A842-241FC934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3"/>
          <a:stretch/>
        </p:blipFill>
        <p:spPr>
          <a:xfrm>
            <a:off x="8132899" y="2980558"/>
            <a:ext cx="3303422" cy="22759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EF43CE0-4803-4A7B-812A-0F279F6C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57" y="2692070"/>
            <a:ext cx="3284695" cy="26149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007ACC4-8F06-4763-86E4-0B78E3DF2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58" y="2776325"/>
            <a:ext cx="2273458" cy="2480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DBEA5C1-2E38-434B-8B9A-8AE2AFC0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579" y="592030"/>
            <a:ext cx="3855742" cy="14323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469793" y="1380219"/>
            <a:ext cx="6126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Grouping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ncoding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ethods</a:t>
            </a:r>
            <a:endParaRPr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229629" y="530701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Braille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Input</a:t>
            </a:r>
            <a:endParaRPr lang="zh-CN" altLang="en-US" sz="2000" baseline="30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4801717" y="5307013"/>
            <a:ext cx="1843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No-look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Notes</a:t>
            </a:r>
            <a:endParaRPr lang="zh-CN" altLang="en-US" sz="2000" baseline="30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724864" y="5281960"/>
            <a:ext cx="2119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cs typeface="Times New Roman" panose="02020603050405020304" pitchFamily="18" charset="0"/>
              </a:rPr>
              <a:t>Escape-Keyboard</a:t>
            </a:r>
            <a:endParaRPr lang="zh-CN" altLang="en-US" sz="2000" baseline="30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613814" y="2017861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Swipe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Keyboard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42359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B1415B2-1262-4BEE-ABE3-818EFEE9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91" y="2963498"/>
            <a:ext cx="3648597" cy="2399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50CD9E8-B5B2-4FBC-9745-F32EAE7F3FF9}"/>
              </a:ext>
            </a:extLst>
          </p:cNvPr>
          <p:cNvSpPr txBox="1"/>
          <p:nvPr/>
        </p:nvSpPr>
        <p:spPr>
          <a:xfrm>
            <a:off x="0" y="6188383"/>
            <a:ext cx="1204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Findlater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 O.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Wobbrock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Wigdor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2011. Typing on Flat Glass: Examining Ten-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fnger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Expert Typing Patterns on Touch Surfaces.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(CHI ’11)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O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Schoenleben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Oulasvirta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 Sandwich Keyboard: Fast Ten-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fnger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Typing on a Mobile Device with Adaptive Touch Sensing on the Back Side.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MobileHCI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’13)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Keith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Vertanen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Haythem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Memmi, and Per Ola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Kristensson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2013. The Feasibility of Eyes-free Touchscreen Keyboard Typing.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(ASSETS ’13)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76C15DF-A935-4969-A757-94C4A4C3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36" y="3896056"/>
            <a:ext cx="6216641" cy="1462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BDB87E5-89BF-4D83-AB79-415178015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20" y="522980"/>
            <a:ext cx="4232957" cy="25455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1BBA7FCF-8503-4763-B5CF-0146E7A84C6B}"/>
              </a:ext>
            </a:extLst>
          </p:cNvPr>
          <p:cNvSpPr txBox="1"/>
          <p:nvPr/>
        </p:nvSpPr>
        <p:spPr>
          <a:xfrm>
            <a:off x="379853" y="506740"/>
            <a:ext cx="398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Related Work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486627" y="1388025"/>
            <a:ext cx="5126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Behaviors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on</a:t>
            </a:r>
            <a:r>
              <a:rPr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3200" dirty="0" smtClean="0">
                <a:latin typeface="Arial" charset="0"/>
                <a:ea typeface="Arial" charset="0"/>
                <a:cs typeface="Arial" charset="0"/>
              </a:rPr>
              <a:t>touchscreens</a:t>
            </a:r>
            <a:endParaRPr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1448591" y="5334641"/>
            <a:ext cx="2175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Ten-finger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Typing</a:t>
            </a:r>
            <a:endParaRPr lang="zh-CN" altLang="en-US" sz="2000" baseline="30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7262720" y="5334641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cs typeface="Times New Roman" panose="02020603050405020304" pitchFamily="18" charset="0"/>
              </a:rPr>
              <a:t>Sandwich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Keyboard</a:t>
            </a:r>
            <a:endParaRPr lang="zh-CN" altLang="en-US" sz="2000" baseline="30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8387356" y="3082188"/>
            <a:ext cx="2039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Typing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2135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51522" y="553702"/>
            <a:ext cx="8518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Can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people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type</a:t>
            </a:r>
            <a:r>
              <a:rPr kumimoji="1" lang="zh-CN" altLang="en-US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 </a:t>
            </a:r>
            <a:r>
              <a:rPr kumimoji="1" lang="en-US" altLang="zh-CN" sz="4000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ea typeface="Gill Sans Ultra Bold" charset="0"/>
                <a:cs typeface="Gill Sans Ultra Bold" charset="0"/>
              </a:rPr>
              <a:t>eyes-freely?</a:t>
            </a:r>
            <a:endParaRPr kumimoji="1" lang="zh-CN" altLang="en-US" sz="4000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ea typeface="Gill Sans Ultra Bold" charset="0"/>
              <a:cs typeface="Gill Sans Ultra Bold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69EAA08-2430-45B5-8B91-D582638C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740813"/>
            <a:ext cx="3962400" cy="43639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87450">
            <a:off x="4428018" y="3644432"/>
            <a:ext cx="1931379" cy="30982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2DE83ED-242A-48E6-B1DF-610C019CD64B}"/>
              </a:ext>
            </a:extLst>
          </p:cNvPr>
          <p:cNvSpPr/>
          <p:nvPr/>
        </p:nvSpPr>
        <p:spPr>
          <a:xfrm>
            <a:off x="6148506" y="1488160"/>
            <a:ext cx="5900058" cy="336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cs typeface="Times New Roman" panose="02020603050405020304" pitchFamily="18" charset="0"/>
              </a:rPr>
              <a:t>Can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users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transfer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their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typing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ability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from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daily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use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to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eyes-free?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cs typeface="Times New Roman" panose="02020603050405020304" pitchFamily="18" charset="0"/>
              </a:rPr>
              <a:t>What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typing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patterns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will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emerge?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cs typeface="Times New Roman" panose="02020603050405020304" pitchFamily="18" charset="0"/>
              </a:rPr>
              <a:t>Can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we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leverage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the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existing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text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entry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algorithm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to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decode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user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eyes-free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input?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Or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do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we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need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new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algorithm?</a:t>
            </a:r>
          </a:p>
        </p:txBody>
      </p:sp>
    </p:spTree>
    <p:extLst>
      <p:ext uri="{BB962C8B-B14F-4D97-AF65-F5344CB8AC3E}">
        <p14:creationId xmlns:p14="http://schemas.microsoft.com/office/powerpoint/2010/main" val="20267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1492</Words>
  <Application>Microsoft Macintosh PowerPoint</Application>
  <PresentationFormat>宽屏</PresentationFormat>
  <Paragraphs>331</Paragraphs>
  <Slides>42</Slides>
  <Notes>20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 Hebrew Scholar</vt:lpstr>
      <vt:lpstr>Britannic Bold</vt:lpstr>
      <vt:lpstr>Cambria Math</vt:lpstr>
      <vt:lpstr>DengXian</vt:lpstr>
      <vt:lpstr>DengXian Light</vt:lpstr>
      <vt:lpstr>Gill Sans Ultra Bold</vt:lpstr>
      <vt:lpstr>Mangal</vt:lpstr>
      <vt:lpstr>Times New Roman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Yiqin Lu</dc:creator>
  <cp:lastModifiedBy>Yiqin Lu</cp:lastModifiedBy>
  <cp:revision>809</cp:revision>
  <cp:lastPrinted>2017-07-24T14:36:17Z</cp:lastPrinted>
  <dcterms:created xsi:type="dcterms:W3CDTF">2017-07-18T03:54:47Z</dcterms:created>
  <dcterms:modified xsi:type="dcterms:W3CDTF">2017-07-25T09:39:32Z</dcterms:modified>
</cp:coreProperties>
</file>